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793" r:id="rId6"/>
    <p:sldMasterId id="2147483807" r:id="rId7"/>
    <p:sldMasterId id="2147483822" r:id="rId8"/>
  </p:sldMasterIdLst>
  <p:notesMasterIdLst>
    <p:notesMasterId r:id="rId33"/>
  </p:notesMasterIdLst>
  <p:handoutMasterIdLst>
    <p:handoutMasterId r:id="rId34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3" r:id="rId24"/>
    <p:sldId id="265" r:id="rId25"/>
    <p:sldId id="270" r:id="rId26"/>
    <p:sldId id="273" r:id="rId27"/>
    <p:sldId id="276" r:id="rId28"/>
    <p:sldId id="275" r:id="rId29"/>
    <p:sldId id="269" r:id="rId30"/>
    <p:sldId id="285" r:id="rId31"/>
    <p:sldId id="271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6" autoAdjust="0"/>
    <p:restoredTop sz="91997" autoAdjust="0"/>
  </p:normalViewPr>
  <p:slideViewPr>
    <p:cSldViewPr snapToGrid="0">
      <p:cViewPr varScale="1">
        <p:scale>
          <a:sx n="48" d="100"/>
          <a:sy n="48" d="100"/>
        </p:scale>
        <p:origin x="208" y="56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2019-07-22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/>
          </a:p>
          <a:p>
            <a:r>
              <a:rPr lang="en-US" dirty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/>
          </a:p>
          <a:p>
            <a:pPr>
              <a:defRPr/>
            </a:pPr>
            <a:r>
              <a:rPr lang="en-US" dirty="0"/>
              <a:t>Instructor Note: Be sure to read Appendix Z for training lab set up notes and additional instructor notes. IMPORTANT: This new version (2.0) of Essentials has a</a:t>
            </a:r>
            <a:r>
              <a:rPr lang="en-US" baseline="0" dirty="0"/>
              <a:t> lot of new Day 2 content.</a:t>
            </a:r>
            <a:endParaRPr lang="en-US" dirty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Instructor Note: If you have students</a:t>
            </a:r>
            <a:r>
              <a:rPr lang="en-US" baseline="0" dirty="0"/>
              <a:t> with Windows workstations, for some Day 2 labs they will need </a:t>
            </a:r>
            <a:r>
              <a:rPr lang="en-US" baseline="0" dirty="0" err="1"/>
              <a:t>git</a:t>
            </a:r>
            <a:r>
              <a:rPr lang="en-US" baseline="0" dirty="0"/>
              <a:t> bash instead of </a:t>
            </a:r>
            <a:r>
              <a:rPr lang="en-US" baseline="0" dirty="0" err="1"/>
              <a:t>Powershell</a:t>
            </a:r>
            <a:r>
              <a:rPr lang="en-US" baseline="0" dirty="0"/>
              <a:t>. Those slides indicate that requirement so Windows users should install </a:t>
            </a:r>
            <a:r>
              <a:rPr lang="en-US" baseline="0" dirty="0" err="1"/>
              <a:t>git</a:t>
            </a:r>
            <a:r>
              <a:rPr lang="en-US" baseline="0" dirty="0"/>
              <a:t> bash before Day 2.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IMPORTANT: This course was tested against ChefDK version 0.17.17. </a:t>
            </a:r>
            <a:r>
              <a:rPr lang="en-US" sz="120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you use a different version, the exercises and labs may not work properly.</a:t>
            </a:r>
          </a:p>
          <a:p>
            <a:pPr>
              <a:defRPr/>
            </a:pPr>
            <a:endParaRPr lang="en-US" baseline="0" dirty="0"/>
          </a:p>
          <a:p>
            <a:pPr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330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164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SzPct val="25000"/>
              <a:buNone/>
            </a:pPr>
            <a:endParaRPr lang="en-US"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6172198" y="8685213"/>
            <a:ext cx="6843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 defTabSz="914400">
                <a:buSzPct val="25000"/>
              </a:pPr>
              <a:t>12</a:t>
            </a:fld>
            <a:endParaRPr lang="en-US" sz="12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Shape 519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/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624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defTabSz="914400"/>
            <a:endParaRPr sz="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532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70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31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 txBox="1">
            <a:spLocks noGrp="1"/>
          </p:cNvSpPr>
          <p:nvPr>
            <p:ph type="sldNum" idx="12"/>
          </p:nvPr>
        </p:nvSpPr>
        <p:spPr>
          <a:xfrm>
            <a:off x="6172198" y="8685213"/>
            <a:ext cx="6843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 defTabSz="914400">
                <a:buSzPct val="25000"/>
              </a:pPr>
              <a:t>15</a:t>
            </a:fld>
            <a:endParaRPr lang="en-US" sz="12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/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Shape 56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624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defTabSz="914400"/>
            <a:endParaRPr sz="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368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/>
              <a:t>Ask Me Anything</a:t>
            </a:r>
            <a:r>
              <a:rPr lang="en-US" sz="1200" dirty="0"/>
              <a:t>: All of us are coming here with </a:t>
            </a:r>
            <a:r>
              <a:rPr lang="en-US" sz="1200" i="1" dirty="0"/>
              <a:t>unique </a:t>
            </a:r>
            <a:r>
              <a:rPr lang="en-US" sz="1200" dirty="0"/>
              <a:t>experiences and from </a:t>
            </a:r>
            <a:r>
              <a:rPr lang="en-US" sz="1200" i="1" dirty="0"/>
              <a:t>unique </a:t>
            </a:r>
            <a:r>
              <a:rPr lang="en-US" sz="1200" dirty="0"/>
              <a:t>teams that are using Chef in </a:t>
            </a:r>
            <a:r>
              <a:rPr lang="en-US" sz="1200" i="1" dirty="0"/>
              <a:t>unique </a:t>
            </a:r>
            <a:r>
              <a:rPr lang="en-US" sz="1200" dirty="0"/>
              <a:t>ways. It is important that we answer your questions and set you on the path to find more.</a:t>
            </a:r>
          </a:p>
          <a:p>
            <a:endParaRPr lang="en-US" sz="1200" dirty="0"/>
          </a:p>
          <a:p>
            <a:r>
              <a:rPr lang="en-US" sz="1200" b="1" dirty="0"/>
              <a:t>Break It</a:t>
            </a:r>
            <a:r>
              <a:rPr lang="en-US" sz="1200" dirty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the architecture</a:t>
            </a:r>
            <a:r>
              <a:rPr lang="en-US" sz="1200" baseline="0" dirty="0"/>
              <a:t> </a:t>
            </a:r>
            <a:r>
              <a:rPr lang="en-US" sz="1200" dirty="0"/>
              <a:t>you'll start</a:t>
            </a:r>
            <a:r>
              <a:rPr lang="en-US" sz="1200" baseline="0" dirty="0"/>
              <a:t> using in a few minutes. </a:t>
            </a:r>
            <a:r>
              <a:rPr lang="en-US" sz="1200" dirty="0"/>
              <a:t>To ensure the smoothest setup experience, you'll be using a virtual workstation with all the necessary tools installed</a:t>
            </a:r>
            <a:r>
              <a:rPr lang="en-US" sz="1200" baseline="0" dirty="0"/>
              <a:t> </a:t>
            </a:r>
            <a:r>
              <a:rPr lang="en-US" sz="1200" dirty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this course, various slides and pages will be tagged with either </a:t>
            </a:r>
            <a:r>
              <a:rPr lang="en-US"/>
              <a:t>Group Lab (or </a:t>
            </a:r>
            <a:r>
              <a:rPr lang="en-US" dirty="0"/>
              <a:t>GL), or Lab. This</a:t>
            </a:r>
            <a:r>
              <a:rPr lang="en-US" baseline="0" dirty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mentioned there</a:t>
            </a:r>
            <a:r>
              <a:rPr lang="en-US" baseline="0" dirty="0"/>
              <a:t> is a lot work planned for the day. To ensure we </a:t>
            </a:r>
            <a:r>
              <a:rPr lang="en-US" dirty="0"/>
              <a:t>focus on the concepts we introduce and not on troubleshooting systems we are providing you</a:t>
            </a:r>
            <a:r>
              <a:rPr lang="en-US" baseline="0" dirty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Instructor Note: </a:t>
            </a:r>
            <a:r>
              <a:rPr lang="en-US" dirty="0"/>
              <a:t>At the end of the training</a:t>
            </a:r>
            <a:r>
              <a:rPr lang="en-US" baseline="0" dirty="0"/>
              <a:t> it is often a good idea to offer your services to help individuals install necessary software or troubleshoot their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995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</a:t>
            </a:r>
            <a:r>
              <a:rPr lang="en-US" baseline="0" dirty="0"/>
              <a:t> that you are connected to that workstation we have taken care of all the necessary work to get started with the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7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8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Chef is not, in itself, a solution to your infrastructure problems.  Chef is an automation framework.  You bring the domain expertise about your</a:t>
            </a:r>
            <a:r>
              <a:rPr lang="en-US" baseline="0" dirty="0"/>
              <a:t> </a:t>
            </a:r>
            <a:r>
              <a:rPr lang="en-US" dirty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Chef can automate how you build, deploy, and manage your infrastructure. Your infrastructure becomes as </a:t>
            </a:r>
            <a:r>
              <a:rPr lang="en-US" sz="1200" dirty="0" err="1"/>
              <a:t>versionable</a:t>
            </a:r>
            <a:r>
              <a:rPr lang="en-US" sz="1200" dirty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Learning Chef is like learning a language. You will lean</a:t>
            </a:r>
            <a:r>
              <a:rPr lang="en-US" sz="1200" baseline="0" dirty="0"/>
              <a:t> </a:t>
            </a:r>
            <a:r>
              <a:rPr lang="en-US" sz="1200" baseline="0"/>
              <a:t>the basic concepts </a:t>
            </a:r>
            <a:r>
              <a:rPr lang="en-US" sz="1200"/>
              <a:t>very </a:t>
            </a:r>
            <a:r>
              <a:rPr lang="en-US" sz="1200" dirty="0"/>
              <a:t>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 txBox="1">
            <a:spLocks noGrp="1"/>
          </p:cNvSpPr>
          <p:nvPr>
            <p:ph type="sldNum" idx="12"/>
          </p:nvPr>
        </p:nvSpPr>
        <p:spPr>
          <a:xfrm>
            <a:off x="6172198" y="8685213"/>
            <a:ext cx="6843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8</a:t>
            </a:fld>
            <a:endParaRPr lang="en-US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Shape 758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624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endParaRPr sz="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7663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dk1"/>
              </a:buClr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6172198" y="8685213"/>
            <a:ext cx="6843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algn="r" defTabSz="914400">
                <a:buSzPct val="25000"/>
              </a:pPr>
              <a:t>9</a:t>
            </a:fld>
            <a:endParaRPr lang="en-US" sz="12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/>
            <a:endParaRPr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6248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defTabSz="914400"/>
            <a:endParaRPr sz="9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40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©2016 Chef Software Inc</a:t>
            </a:r>
            <a:r>
              <a:rPr lang="en-US" dirty="0"/>
              <a:t>.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/>
              <a:t>Success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/>
              <a:t>Problem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Pros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About what …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/>
              <a:t>Code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/>
              <a:t>Code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chef.io</a:t>
            </a:r>
            <a:r>
              <a:rPr lang="en-US" dirty="0"/>
              <a:t>/something</a:t>
            </a:r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Right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Right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chef.io</a:t>
            </a:r>
            <a:r>
              <a:rPr lang="en-US" dirty="0"/>
              <a:t>/something</a:t>
            </a:r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/>
              <a:t>Code with Content Below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©2016 Chef Software Inc.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718497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None/>
              <a:defRPr b="0" i="0" u="none" strike="noStrike" cap="none">
                <a:solidFill>
                  <a:schemeClr val="accent2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77333" y="2438400"/>
            <a:ext cx="14898667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Slide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570" marR="0" lvl="1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139" marR="0" lvl="2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709" marR="0" lvl="3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278" marR="0" lvl="4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848" marR="0" lvl="5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417" marR="0" lvl="6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987" marR="0" lvl="7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557" marR="0" lvl="8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4" y="196902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6364223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7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s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9920853" y="650"/>
            <a:ext cx="6334932" cy="9142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7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2207467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867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77333" y="4572000"/>
            <a:ext cx="12207467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667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570" marR="0" lvl="1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139" marR="0" lvl="2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709" marR="0" lvl="3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278" marR="0" lvl="4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848" marR="0" lvl="5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417" marR="0" lvl="6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987" marR="0" lvl="7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557" marR="0" lvl="8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77333" y="6176335"/>
            <a:ext cx="12207467" cy="541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133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16073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09570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835336" marR="0" lvl="3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061103" marR="0" lvl="4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49824" y="6055909"/>
            <a:ext cx="2529067" cy="24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570" marR="0" lvl="1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139" marR="0" lvl="2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709" marR="0" lvl="3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278" marR="0" lvl="4" indent="-22577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848" marR="0" lvl="5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417" marR="0" lvl="6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987" marR="0" lvl="7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557" marR="0" lvl="8" indent="-22577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9920853" y="650"/>
            <a:ext cx="6334932" cy="914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7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4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3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7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9321"/>
          <a:stretch/>
        </p:blipFill>
        <p:spPr>
          <a:xfrm>
            <a:off x="5588000" y="1807201"/>
            <a:ext cx="5080000" cy="50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66" marR="0" lvl="2" indent="-11288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33" marR="0" lvl="3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299" marR="0" lvl="4" indent="-135459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344" marR="0" lvl="5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913" marR="0" lvl="6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483" marR="0" lvl="7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052" marR="0" lvl="8" indent="-135459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77335" y="609601"/>
            <a:ext cx="14901333" cy="67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None/>
              <a:defRPr b="0" i="0" u="none" strike="noStrike" cap="none">
                <a:solidFill>
                  <a:srgbClr val="435464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19" y="1753223"/>
            <a:ext cx="5563733" cy="550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5138876" y="8031215"/>
            <a:ext cx="906133" cy="87093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600" tIns="50800" rIns="101600" bIns="50800" anchor="ctr" anchorCtr="0">
            <a:noAutofit/>
          </a:bodyPr>
          <a:lstStyle/>
          <a:p>
            <a:pPr algn="ctr" defTabSz="1219170">
              <a:buSzPct val="25000"/>
            </a:pPr>
            <a:r>
              <a:rPr lang="en-US" sz="266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None/>
              <a:defRPr b="0" i="0" u="none" strike="noStrike" cap="none">
                <a:solidFill>
                  <a:schemeClr val="accent2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77333" y="2438400"/>
            <a:ext cx="14898667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7334" y="3234448"/>
            <a:ext cx="9243733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867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7334" y="4572000"/>
            <a:ext cx="9243733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667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1037" y="2052126"/>
            <a:ext cx="5094933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2"/>
          </p:nvPr>
        </p:nvSpPr>
        <p:spPr>
          <a:xfrm>
            <a:off x="677334" y="6199155"/>
            <a:ext cx="9243733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SzPct val="66666"/>
              <a:buFont typeface="Arial"/>
              <a:buNone/>
              <a:defRPr sz="2133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Slide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4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s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chef.io</a:t>
            </a:r>
            <a:r>
              <a:rPr lang="en-US" dirty="0"/>
              <a:t>/something</a:t>
            </a:r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2207467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867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77333" y="4572000"/>
            <a:ext cx="12207467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667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77333" y="6176334"/>
            <a:ext cx="12207467" cy="541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133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16093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09608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835388" marR="0" lvl="3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061169" marR="0" lvl="4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49824" y="6055909"/>
            <a:ext cx="2529067" cy="24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4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9321"/>
          <a:stretch/>
        </p:blipFill>
        <p:spPr>
          <a:xfrm>
            <a:off x="5588000" y="1807202"/>
            <a:ext cx="5080000" cy="50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77335" y="609602"/>
            <a:ext cx="14901333" cy="67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None/>
              <a:defRPr b="0" i="0" u="none" strike="noStrike" cap="none">
                <a:solidFill>
                  <a:srgbClr val="435464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19" y="1753223"/>
            <a:ext cx="5563733" cy="550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5138877" y="8031214"/>
            <a:ext cx="906133" cy="87093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600" tIns="50800" rIns="101600" bIns="50800" anchor="ctr" anchorCtr="0">
            <a:noAutofit/>
          </a:bodyPr>
          <a:lstStyle/>
          <a:p>
            <a:pPr algn="ctr" defTabSz="1625620">
              <a:buSzPct val="25000"/>
            </a:pPr>
            <a:r>
              <a:rPr lang="en-US" sz="266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None/>
              <a:defRPr b="0" i="0" u="none" strike="noStrike" cap="none">
                <a:solidFill>
                  <a:schemeClr val="accent2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677333" y="2438400"/>
            <a:ext cx="14898667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chef.io</a:t>
            </a:r>
            <a:r>
              <a:rPr lang="en-US" dirty="0"/>
              <a:t>/something</a:t>
            </a:r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7334" y="3234448"/>
            <a:ext cx="9243733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867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7334" y="4572000"/>
            <a:ext cx="9243733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667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41037" y="2052126"/>
            <a:ext cx="5094933" cy="50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subTitle" idx="2"/>
          </p:nvPr>
        </p:nvSpPr>
        <p:spPr>
          <a:xfrm>
            <a:off x="677334" y="6199155"/>
            <a:ext cx="9243733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SzPct val="66666"/>
              <a:buFont typeface="Arial"/>
              <a:buNone/>
              <a:defRPr sz="2133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Slide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4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s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2207467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867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77333" y="4572000"/>
            <a:ext cx="12207467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667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77333" y="6176334"/>
            <a:ext cx="12207467" cy="541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133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16093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09608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835388" marR="0" lvl="3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061169" marR="0" lvl="4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49824" y="6055909"/>
            <a:ext cx="2529067" cy="24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8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77333" y="5437630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667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608" marR="0" lvl="1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489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9215" marR="0" lvl="2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33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23" marR="0" lvl="3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8430" marR="0" lvl="4" indent="-22578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1956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8038" marR="0" lvl="5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7646" marR="0" lvl="6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7253" marR="0" lvl="7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6861" marR="0" lvl="8" indent="-22578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667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77334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9920852" y="649"/>
            <a:ext cx="6334932" cy="914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4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600" tIns="2270933" rIns="121911" bIns="60933" anchor="t" anchorCtr="0">
            <a:noAutofit/>
          </a:bodyPr>
          <a:lstStyle/>
          <a:p>
            <a:pPr defTabSz="1625620">
              <a:lnSpc>
                <a:spcPct val="90000"/>
              </a:lnSpc>
              <a:buClr>
                <a:srgbClr val="FFFFFF"/>
              </a:buClr>
              <a:buFont typeface="Raleway"/>
              <a:buNone/>
            </a:pPr>
            <a:endParaRPr sz="1778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9321"/>
          <a:stretch/>
        </p:blipFill>
        <p:spPr>
          <a:xfrm>
            <a:off x="5588000" y="1807202"/>
            <a:ext cx="5080000" cy="50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489"/>
            </a:lvl2pPr>
            <a:lvl3pPr lvl="2" indent="0" rtl="0">
              <a:spcBef>
                <a:spcPts val="0"/>
              </a:spcBef>
              <a:buNone/>
              <a:defRPr sz="2489"/>
            </a:lvl3pPr>
            <a:lvl4pPr lvl="3" indent="0" rtl="0">
              <a:spcBef>
                <a:spcPts val="0"/>
              </a:spcBef>
              <a:buNone/>
              <a:defRPr sz="2489"/>
            </a:lvl4pPr>
            <a:lvl5pPr lvl="4" indent="0" rtl="0">
              <a:spcBef>
                <a:spcPts val="0"/>
              </a:spcBef>
              <a:buNone/>
              <a:defRPr sz="2489"/>
            </a:lvl5pPr>
            <a:lvl6pPr lvl="5" indent="0" rtl="0">
              <a:spcBef>
                <a:spcPts val="0"/>
              </a:spcBef>
              <a:buNone/>
              <a:defRPr sz="2489"/>
            </a:lvl6pPr>
            <a:lvl7pPr lvl="6" indent="0" rtl="0">
              <a:spcBef>
                <a:spcPts val="0"/>
              </a:spcBef>
              <a:buNone/>
              <a:defRPr sz="2489"/>
            </a:lvl7pPr>
            <a:lvl8pPr lvl="7" indent="0" rtl="0">
              <a:spcBef>
                <a:spcPts val="0"/>
              </a:spcBef>
              <a:buNone/>
              <a:defRPr sz="2489"/>
            </a:lvl8pPr>
            <a:lvl9pPr lvl="8" indent="0" rtl="0">
              <a:spcBef>
                <a:spcPts val="0"/>
              </a:spcBef>
              <a:buNone/>
              <a:defRPr sz="2489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489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81" marR="0" lvl="2" indent="-11289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33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561" marR="0" lvl="3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342" marR="0" lvl="4" indent="-135468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956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1553" marR="0" lvl="5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1161" marR="0" lvl="6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60768" marR="0" lvl="7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70376" marR="0" lvl="8" indent="-135468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/>
              <a:t>A concrete list of steps to accomplish.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One</a:t>
            </a:r>
          </a:p>
          <a:p>
            <a:pPr lvl="0"/>
            <a:r>
              <a:rPr lang="en-US" dirty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Should I use a leading question that gives an overview of the lab?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77335" y="609602"/>
            <a:ext cx="14901333" cy="676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None/>
              <a:defRPr b="0" i="0" u="none" strike="noStrike" cap="none">
                <a:solidFill>
                  <a:srgbClr val="435464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33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05556" y="141778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19" y="1753223"/>
            <a:ext cx="5563733" cy="550186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15138877" y="8031214"/>
            <a:ext cx="906133" cy="87093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600" tIns="50800" rIns="101600" bIns="50800" anchor="ctr" anchorCtr="0">
            <a:noAutofit/>
          </a:bodyPr>
          <a:lstStyle/>
          <a:p>
            <a:pPr algn="ctr" defTabSz="1625620">
              <a:buSzPct val="25000"/>
            </a:pPr>
            <a:r>
              <a:rPr lang="en-US" sz="2667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Problem</a:t>
            </a:r>
          </a:p>
          <a:p>
            <a:r>
              <a:rPr lang="en-US" dirty="0"/>
              <a:t>About this …</a:t>
            </a:r>
          </a:p>
          <a:p>
            <a:r>
              <a:rPr lang="en-US" dirty="0"/>
              <a:t>Something about …</a:t>
            </a:r>
          </a:p>
          <a:p>
            <a:r>
              <a:rPr lang="en-US" dirty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git</a:t>
            </a:r>
            <a:r>
              <a:rPr lang="en-US" dirty="0"/>
              <a:t> add .</a:t>
            </a:r>
          </a:p>
          <a:p>
            <a:r>
              <a:rPr lang="en-US" dirty="0" err="1"/>
              <a:t>git</a:t>
            </a:r>
            <a:r>
              <a:rPr lang="en-US" dirty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©2016 Chef Software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2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-635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995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  <p:sldLayoutId id="214748380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-635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680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-635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4636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48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honygrees/compliance-worksho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Introduction to Chef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</a:t>
            </a:r>
            <a:r>
              <a:rPr lang="is-IS" sz="1600" dirty="0">
                <a:solidFill>
                  <a:srgbClr val="7D868C"/>
                </a:solidFill>
              </a:rPr>
              <a:t>2016</a:t>
            </a:r>
            <a:r>
              <a:rPr lang="en-US" sz="1600" dirty="0">
                <a:solidFill>
                  <a:srgbClr val="7D868C"/>
                </a:solidFill>
              </a:rPr>
              <a:t>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>
                <a:solidFill>
                  <a:srgbClr val="7D868C"/>
                </a:solidFill>
              </a:rPr>
              <a:t>Course v2.0.1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77333" y="1804844"/>
            <a:ext cx="14768000" cy="35616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Programmatically provision and configure components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Declarative DSL with the flexibility 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Built on Ruby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Extensible through Ruby</a:t>
            </a:r>
          </a:p>
        </p:txBody>
      </p:sp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r>
              <a:rPr lang="en-US" sz="5333"/>
              <a:t>The Chef DSL</a:t>
            </a:r>
            <a:r>
              <a:rPr lang="en-US"/>
              <a:t> </a:t>
            </a:r>
            <a:r>
              <a:rPr lang="en-US" sz="3200"/>
              <a:t>(domain specific language) </a:t>
            </a:r>
          </a:p>
        </p:txBody>
      </p:sp>
    </p:spTree>
    <p:extLst>
      <p:ext uri="{BB962C8B-B14F-4D97-AF65-F5344CB8AC3E}">
        <p14:creationId xmlns:p14="http://schemas.microsoft.com/office/powerpoint/2010/main" val="200629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435464"/>
              </a:buClr>
              <a:buSzPct val="25000"/>
            </a:pPr>
            <a:r>
              <a:rPr lang="en-US" b="0" i="0" u="none" strike="noStrike" cap="none">
                <a:solidFill>
                  <a:srgbClr val="435464"/>
                </a:solidFill>
              </a:rPr>
              <a:t>Treated Like Any Other Codebase…</a:t>
            </a:r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 dirty="0">
                <a:solidFill>
                  <a:schemeClr val="dk1"/>
                </a:solidFill>
              </a:rPr>
              <a:t>Stored in source control</a:t>
            </a:r>
          </a:p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 dirty="0">
                <a:solidFill>
                  <a:schemeClr val="dk1"/>
                </a:solidFill>
              </a:rPr>
              <a:t>Testing Coverage</a:t>
            </a:r>
          </a:p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 dirty="0">
                <a:solidFill>
                  <a:schemeClr val="dk1"/>
                </a:solidFill>
              </a:rPr>
              <a:t>Part of your CI or CD pipelines</a:t>
            </a:r>
          </a:p>
        </p:txBody>
      </p:sp>
    </p:spTree>
    <p:extLst>
      <p:ext uri="{BB962C8B-B14F-4D97-AF65-F5344CB8AC3E}">
        <p14:creationId xmlns:p14="http://schemas.microsoft.com/office/powerpoint/2010/main" val="82106149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/>
              <a:t>Core Chef Concepts</a:t>
            </a:r>
          </a:p>
        </p:txBody>
      </p:sp>
      <p:sp>
        <p:nvSpPr>
          <p:cNvPr id="523" name="Shape 523"/>
          <p:cNvSpPr/>
          <p:nvPr/>
        </p:nvSpPr>
        <p:spPr>
          <a:xfrm>
            <a:off x="5417081" y="2311387"/>
            <a:ext cx="7546133" cy="53765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1911" tIns="60933" rIns="121911" bIns="60933" anchor="t" anchorCtr="0">
            <a:noAutofit/>
          </a:bodyPr>
          <a:lstStyle/>
          <a:p>
            <a:pPr algn="ctr" defTabSz="1625620">
              <a:buSzPct val="25000"/>
            </a:pPr>
            <a:r>
              <a:rPr lang="en-US" sz="32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Cookbooks</a:t>
            </a:r>
          </a:p>
        </p:txBody>
      </p:sp>
      <p:sp>
        <p:nvSpPr>
          <p:cNvPr id="524" name="Shape 524"/>
          <p:cNvSpPr/>
          <p:nvPr/>
        </p:nvSpPr>
        <p:spPr>
          <a:xfrm>
            <a:off x="4377207" y="3588765"/>
            <a:ext cx="6328000" cy="409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11" tIns="60933" rIns="121911" bIns="60933" anchor="t" anchorCtr="0">
            <a:noAutofit/>
          </a:bodyPr>
          <a:lstStyle/>
          <a:p>
            <a:pPr algn="ctr" defTabSz="1625620">
              <a:buSzPct val="25000"/>
            </a:pPr>
            <a:r>
              <a:rPr lang="en-US" sz="32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Recipes</a:t>
            </a:r>
          </a:p>
        </p:txBody>
      </p:sp>
      <p:sp>
        <p:nvSpPr>
          <p:cNvPr id="525" name="Shape 525"/>
          <p:cNvSpPr/>
          <p:nvPr/>
        </p:nvSpPr>
        <p:spPr>
          <a:xfrm>
            <a:off x="3292764" y="4880991"/>
            <a:ext cx="4872000" cy="28074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21911" tIns="60933" rIns="121911" bIns="60933" anchor="t" anchorCtr="0">
            <a:noAutofit/>
          </a:bodyPr>
          <a:lstStyle/>
          <a:p>
            <a:pPr algn="ctr" defTabSz="1625620">
              <a:buSzPct val="25000"/>
            </a:pPr>
            <a:r>
              <a:rPr lang="en-US" sz="32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0838739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/>
        </p:nvSpPr>
        <p:spPr>
          <a:xfrm>
            <a:off x="9238176" y="5818933"/>
            <a:ext cx="5847467" cy="2918400"/>
          </a:xfrm>
          <a:prstGeom prst="roundRect">
            <a:avLst>
              <a:gd name="adj" fmla="val 3850"/>
            </a:avLst>
          </a:prstGeom>
          <a:solidFill>
            <a:srgbClr val="3E4346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package </a:t>
            </a:r>
            <a:r>
              <a:rPr lang="en-US" sz="2133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2667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httpd</a:t>
            </a:r>
            <a:r>
              <a:rPr lang="en-US" sz="2133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67" b="1" kern="0">
                <a:solidFill>
                  <a:srgbClr val="FDB714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</a:p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action </a:t>
            </a:r>
            <a:r>
              <a:rPr lang="en-US" sz="2667" b="1" kern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:install</a:t>
            </a:r>
          </a:p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DB714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531" name="Shape 531"/>
          <p:cNvSpPr/>
          <p:nvPr/>
        </p:nvSpPr>
        <p:spPr>
          <a:xfrm>
            <a:off x="1170400" y="5818933"/>
            <a:ext cx="7747733" cy="2918400"/>
          </a:xfrm>
          <a:prstGeom prst="roundRect">
            <a:avLst>
              <a:gd name="adj" fmla="val 2074"/>
            </a:avLst>
          </a:prstGeom>
          <a:solidFill>
            <a:srgbClr val="3E4346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windows_feature </a:t>
            </a:r>
            <a:r>
              <a:rPr lang="en-US" sz="2133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2667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IIS-WebServerRole</a:t>
            </a:r>
            <a:r>
              <a:rPr lang="en-US" sz="2133" b="1" kern="0">
                <a:solidFill>
                  <a:srgbClr val="5AB7B2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67" b="1" kern="0">
                <a:solidFill>
                  <a:srgbClr val="FDB714"/>
                </a:solidFill>
                <a:latin typeface="Consolas"/>
                <a:ea typeface="Consolas"/>
                <a:cs typeface="Consolas"/>
                <a:sym typeface="Consolas"/>
              </a:rPr>
              <a:t>do</a:t>
            </a:r>
          </a:p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action </a:t>
            </a:r>
            <a:r>
              <a:rPr lang="en-US" sz="2667" b="1" kern="0">
                <a:solidFill>
                  <a:srgbClr val="E06666"/>
                </a:solidFill>
                <a:latin typeface="Consolas"/>
                <a:ea typeface="Consolas"/>
                <a:cs typeface="Consolas"/>
                <a:sym typeface="Consolas"/>
              </a:rPr>
              <a:t>:install</a:t>
            </a:r>
          </a:p>
          <a:p>
            <a:pPr defTabSz="1625620">
              <a:lnSpc>
                <a:spcPct val="150000"/>
              </a:lnSpc>
            </a:pPr>
            <a:r>
              <a:rPr lang="en-US" sz="2667" b="1" kern="0">
                <a:solidFill>
                  <a:srgbClr val="FDB714"/>
                </a:solidFill>
                <a:latin typeface="Consolas"/>
                <a:ea typeface="Consolas"/>
                <a:cs typeface="Consolas"/>
                <a:sym typeface="Consolas"/>
              </a:rPr>
              <a:t>end</a:t>
            </a:r>
          </a:p>
        </p:txBody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Resource is a system state you define</a:t>
            </a:r>
          </a:p>
          <a:p>
            <a:pPr marL="1625620" lvl="1" indent="-406405">
              <a:spcBef>
                <a:spcPts val="0"/>
              </a:spcBef>
              <a:spcAft>
                <a:spcPts val="1778"/>
              </a:spcAft>
              <a:buChar char="○"/>
            </a:pPr>
            <a:r>
              <a:rPr lang="en-US">
                <a:solidFill>
                  <a:schemeClr val="dk1"/>
                </a:solidFill>
              </a:rPr>
              <a:t>Example: Package installed, state of a service, configuration file existing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You declare what the state of the resource is</a:t>
            </a:r>
          </a:p>
          <a:p>
            <a:pPr marL="1625620" lvl="1" indent="-406405">
              <a:spcBef>
                <a:spcPts val="0"/>
              </a:spcBef>
              <a:spcAft>
                <a:spcPts val="1778"/>
              </a:spcAft>
              <a:buChar char="○"/>
            </a:pPr>
            <a:r>
              <a:rPr lang="en-US">
                <a:solidFill>
                  <a:schemeClr val="dk1"/>
                </a:solidFill>
              </a:rPr>
              <a:t>Chef automatically determine HOW that state is achieved</a:t>
            </a:r>
          </a:p>
        </p:txBody>
      </p:sp>
      <p:sp>
        <p:nvSpPr>
          <p:cNvPr id="533" name="Shape 533"/>
          <p:cNvSpPr/>
          <p:nvPr/>
        </p:nvSpPr>
        <p:spPr>
          <a:xfrm>
            <a:off x="9238129" y="5520267"/>
            <a:ext cx="5847465" cy="40053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4E6E7"/>
          </a:solidFill>
          <a:ln>
            <a:noFill/>
          </a:ln>
        </p:spPr>
        <p:txBody>
          <a:bodyPr lIns="162533" tIns="162533" rIns="162533" bIns="162533" anchor="ctr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9376692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9682647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9988603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7" name="Shape 537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/>
              <a:t>Building Blocks: What is a Resource?</a:t>
            </a:r>
          </a:p>
        </p:txBody>
      </p:sp>
      <p:sp>
        <p:nvSpPr>
          <p:cNvPr id="538" name="Shape 538"/>
          <p:cNvSpPr/>
          <p:nvPr/>
        </p:nvSpPr>
        <p:spPr>
          <a:xfrm>
            <a:off x="1170338" y="5520267"/>
            <a:ext cx="7747733" cy="40053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E4E6E7"/>
          </a:solidFill>
          <a:ln>
            <a:noFill/>
          </a:ln>
        </p:spPr>
        <p:txBody>
          <a:bodyPr lIns="162533" tIns="162533" rIns="162533" bIns="162533" anchor="ctr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308914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1614869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1920825" y="5622117"/>
            <a:ext cx="196800" cy="1968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lIns="162533" tIns="162533" rIns="162533" bIns="162533" anchor="t" anchorCtr="0">
            <a:noAutofit/>
          </a:bodyPr>
          <a:lstStyle/>
          <a:p>
            <a:pPr defTabSz="1625620">
              <a:lnSpc>
                <a:spcPct val="150000"/>
              </a:lnSpc>
            </a:pPr>
            <a:endParaRPr sz="3733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23097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77334" y="1841632"/>
            <a:ext cx="14901333" cy="57680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recipe is a collection of Resources</a:t>
            </a:r>
          </a:p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Resources are executed in the order they are listed 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/>
              <a:t>Building Blocks: What is a Recipe?</a:t>
            </a:r>
          </a:p>
        </p:txBody>
      </p:sp>
      <p:sp>
        <p:nvSpPr>
          <p:cNvPr id="548" name="Shape 548"/>
          <p:cNvSpPr/>
          <p:nvPr/>
        </p:nvSpPr>
        <p:spPr>
          <a:xfrm>
            <a:off x="2606821" y="4202333"/>
            <a:ext cx="2311467" cy="368533"/>
          </a:xfrm>
          <a:prstGeom prst="rect">
            <a:avLst/>
          </a:prstGeom>
          <a:noFill/>
          <a:ln>
            <a:noFill/>
          </a:ln>
        </p:spPr>
        <p:txBody>
          <a:bodyPr lIns="121911" tIns="60933" rIns="121911" bIns="60933" anchor="t" anchorCtr="0">
            <a:noAutofit/>
          </a:bodyPr>
          <a:lstStyle/>
          <a:p>
            <a:pPr defTabSz="1625620">
              <a:buSzPct val="25000"/>
            </a:pPr>
            <a:r>
              <a:rPr lang="en-US" sz="1600" kern="0">
                <a:solidFill>
                  <a:srgbClr val="3E4346"/>
                </a:solidFill>
                <a:ea typeface="Arial"/>
                <a:cs typeface="Arial"/>
                <a:sym typeface="Arial"/>
              </a:rPr>
              <a:t>On Linux based OSes:</a:t>
            </a:r>
          </a:p>
        </p:txBody>
      </p:sp>
      <p:grpSp>
        <p:nvGrpSpPr>
          <p:cNvPr id="549" name="Shape 549"/>
          <p:cNvGrpSpPr/>
          <p:nvPr/>
        </p:nvGrpSpPr>
        <p:grpSpPr>
          <a:xfrm>
            <a:off x="762977" y="4047067"/>
            <a:ext cx="7586178" cy="4690268"/>
            <a:chOff x="5358437" y="1240637"/>
            <a:chExt cx="4267225" cy="2638276"/>
          </a:xfrm>
        </p:grpSpPr>
        <p:sp>
          <p:nvSpPr>
            <p:cNvPr id="550" name="Shape 550"/>
            <p:cNvSpPr/>
            <p:nvPr/>
          </p:nvSpPr>
          <p:spPr>
            <a:xfrm>
              <a:off x="5358462" y="1427913"/>
              <a:ext cx="4267200" cy="2451000"/>
            </a:xfrm>
            <a:prstGeom prst="roundRect">
              <a:avLst>
                <a:gd name="adj" fmla="val 2074"/>
              </a:avLst>
            </a:prstGeom>
            <a:solidFill>
              <a:srgbClr val="3E4346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windows_feature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'IIS-WebServerRole'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action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:install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template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'c:\inetpub\wwwroot\Default.htm'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source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'Default.htm.erb'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rights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:read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'Everyone'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service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'w3svc'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action [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:enable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:start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]</a:t>
              </a:r>
            </a:p>
            <a:p>
              <a:pPr defTabSz="1625620"/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/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/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5358437" y="1240637"/>
              <a:ext cx="4267199" cy="225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4E6E7"/>
            </a:solidFill>
            <a:ln>
              <a:noFill/>
            </a:ln>
          </p:spPr>
          <p:txBody>
            <a:bodyPr lIns="162533" tIns="162533" rIns="162533" bIns="162533" anchor="ctr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54363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56084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57805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Shape 555"/>
          <p:cNvGrpSpPr/>
          <p:nvPr/>
        </p:nvGrpSpPr>
        <p:grpSpPr>
          <a:xfrm>
            <a:off x="8811066" y="4047067"/>
            <a:ext cx="6767511" cy="4690267"/>
            <a:chOff x="5358437" y="1240637"/>
            <a:chExt cx="3806725" cy="2638275"/>
          </a:xfrm>
        </p:grpSpPr>
        <p:sp>
          <p:nvSpPr>
            <p:cNvPr id="556" name="Shape 556"/>
            <p:cNvSpPr/>
            <p:nvPr/>
          </p:nvSpPr>
          <p:spPr>
            <a:xfrm>
              <a:off x="5358462" y="1427912"/>
              <a:ext cx="3806700" cy="2451000"/>
            </a:xfrm>
            <a:prstGeom prst="roundRect">
              <a:avLst>
                <a:gd name="adj" fmla="val 2074"/>
              </a:avLst>
            </a:prstGeom>
            <a:solidFill>
              <a:srgbClr val="3E4346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package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'httpd'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action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:install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template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'/var/www/index.html'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source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'index.html.erb'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mode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</a:t>
              </a:r>
              <a:r>
                <a:rPr lang="en-US" sz="2133" b="1" kern="0">
                  <a:solidFill>
                    <a:srgbClr val="6BB2E2"/>
                  </a:solidFill>
                  <a:latin typeface="Consolas"/>
                  <a:ea typeface="Consolas"/>
                  <a:cs typeface="Consolas"/>
                  <a:sym typeface="Consolas"/>
                </a:rPr>
                <a:t>0644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service </a:t>
              </a:r>
              <a:r>
                <a:rPr lang="en-US" sz="2133" b="1" kern="0">
                  <a:solidFill>
                    <a:srgbClr val="5AB7B2"/>
                  </a:solidFill>
                  <a:latin typeface="Consolas"/>
                  <a:ea typeface="Consolas"/>
                  <a:cs typeface="Consolas"/>
                  <a:sym typeface="Consolas"/>
                </a:rPr>
                <a:t>'httpd'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do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 action [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:enable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2133" b="1" kern="0">
                  <a:solidFill>
                    <a:srgbClr val="E06666"/>
                  </a:solidFill>
                  <a:latin typeface="Consolas"/>
                  <a:ea typeface="Consolas"/>
                  <a:cs typeface="Consolas"/>
                  <a:sym typeface="Consolas"/>
                </a:rPr>
                <a:t>:start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 ]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/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5358437" y="1240637"/>
              <a:ext cx="3806699" cy="225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4E6E7"/>
            </a:solidFill>
            <a:ln>
              <a:noFill/>
            </a:ln>
          </p:spPr>
          <p:txBody>
            <a:bodyPr lIns="162533" tIns="162533" rIns="162533" bIns="162533" anchor="ctr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4363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6084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7805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8927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77333" y="1841644"/>
            <a:ext cx="6891200" cy="57680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cookbook is a set of recipes</a:t>
            </a:r>
          </a:p>
          <a:p>
            <a:pPr marL="812810" indent="-406405"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cookbook is a defined set of items and different outcomes that you expect to address</a:t>
            </a:r>
          </a:p>
          <a:p>
            <a:pPr marL="1625620" lvl="1" indent="-406405">
              <a:spcAft>
                <a:spcPts val="1778"/>
              </a:spcAft>
              <a:buChar char="○"/>
            </a:pPr>
            <a:r>
              <a:rPr lang="en-US">
                <a:solidFill>
                  <a:schemeClr val="dk1"/>
                </a:solidFill>
              </a:rPr>
              <a:t>A cookbook could have a recipe to install apache2/httpd but also another set of recipes to activate modules required.</a:t>
            </a:r>
          </a:p>
        </p:txBody>
      </p:sp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 sz="5333"/>
              <a:t>Building Blocks: What is a Cookbook?</a:t>
            </a:r>
          </a:p>
        </p:txBody>
      </p:sp>
      <p:grpSp>
        <p:nvGrpSpPr>
          <p:cNvPr id="570" name="Shape 570"/>
          <p:cNvGrpSpPr/>
          <p:nvPr/>
        </p:nvGrpSpPr>
        <p:grpSpPr>
          <a:xfrm>
            <a:off x="8444556" y="1841646"/>
            <a:ext cx="6767532" cy="5350533"/>
            <a:chOff x="5358437" y="1240637"/>
            <a:chExt cx="3806737" cy="3009675"/>
          </a:xfrm>
        </p:grpSpPr>
        <p:sp>
          <p:nvSpPr>
            <p:cNvPr id="571" name="Shape 571"/>
            <p:cNvSpPr/>
            <p:nvPr/>
          </p:nvSpPr>
          <p:spPr>
            <a:xfrm>
              <a:off x="5358475" y="1427912"/>
              <a:ext cx="3806700" cy="2822400"/>
            </a:xfrm>
            <a:prstGeom prst="roundRect">
              <a:avLst>
                <a:gd name="adj" fmla="val 2074"/>
              </a:avLst>
            </a:prstGeom>
            <a:solidFill>
              <a:srgbClr val="3E4346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attributes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attributes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default.rb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CHANGELOG.md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metadata.rb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README.md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application.rb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balancer.rb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database.rb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default.rb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recipes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webserver.rb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templates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templates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default</a:t>
              </a:r>
            </a:p>
            <a:p>
              <a:pPr defTabSz="1625620">
                <a:buClr>
                  <a:srgbClr val="000000"/>
                </a:buClr>
                <a:buSzPct val="91666"/>
              </a:pP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templates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default</a:t>
              </a:r>
              <a:r>
                <a:rPr lang="en-US" sz="2133" b="1" kern="0">
                  <a:solidFill>
                    <a:srgbClr val="FDB714"/>
                  </a:solidFill>
                  <a:latin typeface="Consolas"/>
                  <a:ea typeface="Consolas"/>
                  <a:cs typeface="Consolas"/>
                  <a:sym typeface="Consolas"/>
                </a:rPr>
                <a:t>/</a:t>
              </a:r>
              <a:r>
                <a:rPr lang="en-US" sz="2133" b="1" kern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mysite.conf.erb</a:t>
              </a:r>
            </a:p>
            <a:p>
              <a:pPr defTabSz="1625620">
                <a:buClr>
                  <a:srgbClr val="000000"/>
                </a:buClr>
              </a:pPr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1625620"/>
              <a:endParaRPr sz="2133" b="1" kern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5358437" y="1240637"/>
              <a:ext cx="3806699" cy="2253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4E6E7"/>
            </a:solidFill>
            <a:ln>
              <a:noFill/>
            </a:ln>
          </p:spPr>
          <p:txBody>
            <a:bodyPr lIns="162533" tIns="162533" rIns="162533" bIns="162533" anchor="ctr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54363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56084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5780577" y="1297928"/>
              <a:ext cx="110700" cy="110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162533" tIns="162533" rIns="162533" bIns="162533" anchor="t" anchorCtr="0">
              <a:noAutofit/>
            </a:bodyPr>
            <a:lstStyle/>
            <a:p>
              <a:pPr defTabSz="1625620">
                <a:lnSpc>
                  <a:spcPct val="150000"/>
                </a:lnSpc>
              </a:pPr>
              <a:endParaRPr sz="3733" kern="0">
                <a:solidFill>
                  <a:srgbClr val="000000"/>
                </a:solidFill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24863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It 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Lab System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/>
              <a:t>Lab Architecture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Legend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/>
              <a:t>GL or Group Lab: </a:t>
            </a:r>
            <a:r>
              <a:rPr lang="en-US" sz="3733" dirty="0"/>
              <a:t>All participants and the instructor do this task together with the instructor often leading the way 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/>
              <a:t>Lab: You perform this task on your own.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Group Lab: </a:t>
            </a:r>
            <a:br>
              <a:rPr lang="en-US" dirty="0"/>
            </a:br>
            <a:r>
              <a:rPr lang="en-US" dirty="0"/>
              <a:t>Pre-built Workstation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/>
              <a:t>Login to the Remote Workstation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installed.</a:t>
            </a:r>
          </a:p>
        </p:txBody>
      </p:sp>
    </p:spTree>
    <p:extLst>
      <p:ext uri="{BB962C8B-B14F-4D97-AF65-F5344CB8AC3E}">
        <p14:creationId xmlns:p14="http://schemas.microsoft.com/office/powerpoint/2010/main" val="9607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</a:t>
            </a:r>
            <a:r>
              <a:rPr lang="is-IS" dirty="0"/>
              <a:t>2016</a:t>
            </a:r>
            <a:r>
              <a:rPr lang="en-US" dirty="0"/>
              <a:t> Chef Software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Current job role</a:t>
            </a:r>
          </a:p>
          <a:p>
            <a:pPr lvl="1"/>
            <a:r>
              <a:rPr lang="en-US" dirty="0"/>
              <a:t>Previous job roles/background</a:t>
            </a:r>
          </a:p>
          <a:p>
            <a:pPr lvl="1"/>
            <a:r>
              <a:rPr lang="en-US" dirty="0"/>
              <a:t>Experience with Chef and/or config management</a:t>
            </a:r>
          </a:p>
          <a:p>
            <a:pPr lvl="1"/>
            <a:r>
              <a:rPr lang="en-US" dirty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GL: Login to the Remote Workstation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81809"/>
            <a:ext cx="10127516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4000" dirty="0"/>
              <a:t>Use the </a:t>
            </a:r>
            <a:r>
              <a:rPr lang="en-US" sz="4000" b="1" dirty="0"/>
              <a:t>address</a:t>
            </a:r>
            <a:r>
              <a:rPr lang="en-US" sz="4000" dirty="0"/>
              <a:t>, </a:t>
            </a:r>
            <a:r>
              <a:rPr lang="en-US" sz="4000" b="1" dirty="0"/>
              <a:t>user name</a:t>
            </a:r>
            <a:r>
              <a:rPr lang="en-US" sz="4000" dirty="0"/>
              <a:t>, and </a:t>
            </a:r>
            <a:r>
              <a:rPr lang="en-US" sz="4000" b="1" dirty="0"/>
              <a:t>password</a:t>
            </a:r>
            <a:r>
              <a:rPr lang="en-US" sz="4000" dirty="0"/>
              <a:t> to connect to the remote workstation.</a:t>
            </a:r>
          </a:p>
          <a:p>
            <a:endParaRPr lang="en-US" sz="4000" dirty="0"/>
          </a:p>
          <a:p>
            <a:r>
              <a:rPr lang="en-AU" dirty="0"/>
              <a:t>USER:   \Chef</a:t>
            </a:r>
          </a:p>
          <a:p>
            <a:r>
              <a:rPr lang="en-AU" dirty="0"/>
              <a:t>PASSWORD:   RL9@T40BTmXh </a:t>
            </a:r>
          </a:p>
          <a:p>
            <a:endParaRPr lang="en-US" sz="40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857" y="2214599"/>
            <a:ext cx="39719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Group Lab:</a:t>
            </a:r>
            <a:br>
              <a:rPr lang="en-US"/>
            </a:br>
            <a:r>
              <a:rPr lang="en-US"/>
              <a:t>Pre-built </a:t>
            </a:r>
            <a:r>
              <a:rPr lang="en-US" dirty="0"/>
              <a:t>Workstation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/>
              <a:t>Login to the Remote Workstation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installed.</a:t>
            </a:r>
          </a:p>
        </p:txBody>
      </p:sp>
    </p:spTree>
    <p:extLst>
      <p:ext uri="{BB962C8B-B14F-4D97-AF65-F5344CB8AC3E}">
        <p14:creationId xmlns:p14="http://schemas.microsoft.com/office/powerpoint/2010/main" val="18678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Workstation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access</a:t>
            </a:r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Atom, Visual Studio Code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kitchen-ec2 </a:t>
            </a:r>
            <a:r>
              <a:rPr lang="de-DE" sz="3200" dirty="0" err="1"/>
              <a:t>gem</a:t>
            </a:r>
            <a:endParaRPr lang="de-DE" sz="3200" dirty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 err="1"/>
              <a:t>Inspec</a:t>
            </a:r>
            <a:r>
              <a:rPr lang="de-DE" sz="3200" dirty="0"/>
              <a:t> </a:t>
            </a:r>
            <a:r>
              <a:rPr lang="de-DE" sz="3200" dirty="0" err="1"/>
              <a:t>gem</a:t>
            </a:r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Handy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following page will give you handy links and save you typing</a:t>
            </a:r>
          </a:p>
          <a:p>
            <a:endParaRPr lang="en-US" sz="3733" dirty="0"/>
          </a:p>
          <a:p>
            <a:r>
              <a:rPr lang="en-AU" sz="4000" dirty="0">
                <a:hlinkClick r:id="rId3"/>
              </a:rPr>
              <a:t>https://github.com/anthonygrees/compliance-workshop</a:t>
            </a:r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230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class with a basic understanding of Chef's core components, architecture, commonly used tools, and basic troubleshooting methods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Chef.</a:t>
            </a:r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Use the Chef Development Kit to build and test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Understand the concepts of building reusable cookbooks across your organization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5295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0" dirty="0"/>
              <a:t>Getting a Workstation</a:t>
            </a:r>
          </a:p>
          <a:p>
            <a:r>
              <a:rPr lang="en-US" sz="3730" dirty="0"/>
              <a:t>Resources and recipes</a:t>
            </a:r>
          </a:p>
          <a:p>
            <a:r>
              <a:rPr lang="en-US" sz="3730" dirty="0"/>
              <a:t>Writing a web server cookbook</a:t>
            </a:r>
          </a:p>
          <a:p>
            <a:r>
              <a:rPr lang="en-US" sz="3730" dirty="0"/>
              <a:t>Testing with Test Kitchen</a:t>
            </a:r>
          </a:p>
          <a:p>
            <a:r>
              <a:rPr lang="en-US" sz="3730" dirty="0"/>
              <a:t>Details About a System</a:t>
            </a:r>
          </a:p>
          <a:p>
            <a:r>
              <a:rPr lang="en-US" sz="3730" dirty="0"/>
              <a:t>Desired State and Data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infrastructure.</a:t>
            </a:r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/>
              <a:t>Azure and Amazon </a:t>
            </a:r>
            <a:r>
              <a:rPr lang="en-US" sz="3200" dirty="0"/>
              <a:t>Elastic Compute Cloud to automatically provision and configure new machines.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</a:p>
          <a:p>
            <a:endParaRPr lang="en-US" sz="3733" dirty="0"/>
          </a:p>
          <a:p>
            <a:r>
              <a:rPr lang="en-US" sz="3733" dirty="0"/>
              <a:t>Learning Chef is like learning a language. You will learn the basic concepts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/>
              <a:t>A great way 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</a:t>
            </a:r>
            <a:r>
              <a:rPr lang="is-IS" dirty="0">
                <a:solidFill>
                  <a:srgbClr val="7D868C"/>
                </a:solidFill>
              </a:rPr>
              <a:t>2016</a:t>
            </a:r>
            <a:r>
              <a:rPr lang="en-US" dirty="0">
                <a:solidFill>
                  <a:srgbClr val="7D868C"/>
                </a:solidFill>
              </a:rPr>
              <a:t>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title"/>
          </p:nvPr>
        </p:nvSpPr>
        <p:spPr>
          <a:xfrm>
            <a:off x="677334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>
                <a:solidFill>
                  <a:schemeClr val="accent2"/>
                </a:solidFill>
              </a:rPr>
              <a:t>High Level Chef Architecture</a:t>
            </a:r>
          </a:p>
        </p:txBody>
      </p:sp>
      <p:sp>
        <p:nvSpPr>
          <p:cNvPr id="763" name="Shape 763"/>
          <p:cNvSpPr/>
          <p:nvPr/>
        </p:nvSpPr>
        <p:spPr>
          <a:xfrm>
            <a:off x="4209355" y="1801985"/>
            <a:ext cx="5973867" cy="3404859"/>
          </a:xfrm>
          <a:prstGeom prst="rect">
            <a:avLst/>
          </a:prstGeom>
          <a:noFill/>
          <a:ln w="19050" cap="flat" cmpd="sng">
            <a:solidFill>
              <a:srgbClr val="435464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121911" tIns="60933" rIns="121911" bIns="60933" anchor="ctr" anchorCtr="0">
            <a:noAutofit/>
          </a:bodyPr>
          <a:lstStyle/>
          <a:p>
            <a:pPr algn="ctr" defTabSz="1219170"/>
            <a:endParaRPr sz="2133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4376304" y="3606218"/>
            <a:ext cx="5636800" cy="1427733"/>
          </a:xfrm>
          <a:prstGeom prst="rect">
            <a:avLst/>
          </a:prstGeom>
          <a:solidFill>
            <a:srgbClr val="FFFFFF"/>
          </a:solidFill>
          <a:ln w="25400" cap="flat" cmpd="sng">
            <a:solidFill>
              <a:srgbClr val="43546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911" tIns="60933" rIns="121911" bIns="60933" anchor="t" anchorCtr="0">
            <a:noAutofit/>
          </a:bodyPr>
          <a:lstStyle/>
          <a:p>
            <a:pPr algn="ctr" defTabSz="1219170">
              <a:buClr>
                <a:srgbClr val="FFFFFF"/>
              </a:buClr>
            </a:pPr>
            <a:endParaRPr sz="1423" b="1" kern="0">
              <a:solidFill>
                <a:srgbClr val="43546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4458485" y="4057241"/>
            <a:ext cx="1753067" cy="907200"/>
          </a:xfrm>
          <a:prstGeom prst="rect">
            <a:avLst/>
          </a:prstGeom>
          <a:solidFill>
            <a:srgbClr val="F18B21"/>
          </a:solidFill>
          <a:ln>
            <a:noFill/>
          </a:ln>
        </p:spPr>
        <p:txBody>
          <a:bodyPr lIns="121956" tIns="60977" rIns="121956" bIns="121911" anchor="b" anchorCtr="0">
            <a:noAutofit/>
          </a:bodyPr>
          <a:lstStyle/>
          <a:p>
            <a:pPr algn="ctr" defTabSz="1219170">
              <a:buSzPct val="25000"/>
            </a:pPr>
            <a:r>
              <a:rPr lang="en-US" sz="1067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Infrastructure Automation</a:t>
            </a:r>
          </a:p>
        </p:txBody>
      </p:sp>
      <p:sp>
        <p:nvSpPr>
          <p:cNvPr id="775" name="Shape 775"/>
          <p:cNvSpPr/>
          <p:nvPr/>
        </p:nvSpPr>
        <p:spPr>
          <a:xfrm>
            <a:off x="8138124" y="4057241"/>
            <a:ext cx="1793067" cy="907200"/>
          </a:xfrm>
          <a:prstGeom prst="rect">
            <a:avLst/>
          </a:prstGeom>
          <a:solidFill>
            <a:srgbClr val="4197B5"/>
          </a:solidFill>
          <a:ln>
            <a:noFill/>
          </a:ln>
        </p:spPr>
        <p:txBody>
          <a:bodyPr lIns="121956" tIns="60977" rIns="121956" bIns="121911" anchor="b" anchorCtr="0">
            <a:noAutofit/>
          </a:bodyPr>
          <a:lstStyle/>
          <a:p>
            <a:pPr algn="ctr" defTabSz="1219170">
              <a:buSzPct val="25000"/>
            </a:pPr>
            <a:r>
              <a:rPr lang="en-US" sz="1067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Compliance </a:t>
            </a:r>
          </a:p>
          <a:p>
            <a:pPr algn="ctr" defTabSz="1219170">
              <a:buSzPct val="25000"/>
            </a:pPr>
            <a:r>
              <a:rPr lang="en-US" sz="1067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Automation</a:t>
            </a:r>
          </a:p>
        </p:txBody>
      </p:sp>
      <p:sp>
        <p:nvSpPr>
          <p:cNvPr id="776" name="Shape 776"/>
          <p:cNvSpPr/>
          <p:nvPr/>
        </p:nvSpPr>
        <p:spPr>
          <a:xfrm>
            <a:off x="6278260" y="4057241"/>
            <a:ext cx="1793067" cy="907200"/>
          </a:xfrm>
          <a:prstGeom prst="rect">
            <a:avLst/>
          </a:prstGeom>
          <a:solidFill>
            <a:srgbClr val="87B09A"/>
          </a:solidFill>
          <a:ln>
            <a:noFill/>
          </a:ln>
        </p:spPr>
        <p:txBody>
          <a:bodyPr lIns="121956" tIns="60977" rIns="121956" bIns="121911" anchor="b" anchorCtr="0">
            <a:noAutofit/>
          </a:bodyPr>
          <a:lstStyle/>
          <a:p>
            <a:pPr algn="ctr" defTabSz="1219170">
              <a:buSzPct val="25000"/>
            </a:pPr>
            <a:r>
              <a:rPr lang="en-US" sz="1067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Application </a:t>
            </a:r>
          </a:p>
          <a:p>
            <a:pPr algn="ctr" defTabSz="1219170">
              <a:buSzPct val="25000"/>
            </a:pPr>
            <a:r>
              <a:rPr lang="en-US" sz="1067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Automation</a:t>
            </a:r>
          </a:p>
        </p:txBody>
      </p:sp>
      <p:grpSp>
        <p:nvGrpSpPr>
          <p:cNvPr id="777" name="Shape 777"/>
          <p:cNvGrpSpPr/>
          <p:nvPr/>
        </p:nvGrpSpPr>
        <p:grpSpPr>
          <a:xfrm>
            <a:off x="4376307" y="3606295"/>
            <a:ext cx="5636775" cy="367735"/>
            <a:chOff x="2396205" y="2849783"/>
            <a:chExt cx="2382899" cy="371700"/>
          </a:xfrm>
        </p:grpSpPr>
        <p:sp>
          <p:nvSpPr>
            <p:cNvPr id="778" name="Shape 778"/>
            <p:cNvSpPr/>
            <p:nvPr/>
          </p:nvSpPr>
          <p:spPr>
            <a:xfrm>
              <a:off x="2396205" y="2849783"/>
              <a:ext cx="2382899" cy="371700"/>
            </a:xfrm>
            <a:prstGeom prst="rect">
              <a:avLst/>
            </a:prstGeom>
            <a:solidFill>
              <a:srgbClr val="435464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911" tIns="60933" rIns="121911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</a:pPr>
              <a:endParaRPr sz="1600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779" name="Shape 779"/>
            <p:cNvSpPr txBox="1"/>
            <p:nvPr/>
          </p:nvSpPr>
          <p:spPr>
            <a:xfrm>
              <a:off x="2499008" y="2877314"/>
              <a:ext cx="21774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lIns="121911" tIns="60933" rIns="121911" bIns="60933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FFFFFF"/>
                </a:buClr>
                <a:buSzPct val="25000"/>
              </a:pPr>
              <a:r>
                <a:rPr lang="en-US" sz="1423" b="1" kern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OSS AUTOMATION ENGINES</a:t>
              </a:r>
            </a:p>
          </p:txBody>
        </p:sp>
      </p:grpSp>
      <p:pic>
        <p:nvPicPr>
          <p:cNvPr id="780" name="Shape 780" descr="Chef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273" y="4128079"/>
            <a:ext cx="353600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 descr="white-inspe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2283" y="4197580"/>
            <a:ext cx="964800" cy="23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 descr="white-habitat-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0155" y="4132240"/>
            <a:ext cx="849600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>
            <a:off x="4376271" y="1312697"/>
            <a:ext cx="3339733" cy="4970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121911" tIns="60933" rIns="121911" bIns="60933" anchor="ctr" anchorCtr="0">
            <a:noAutofit/>
          </a:bodyPr>
          <a:lstStyle/>
          <a:p>
            <a:pPr algn="ctr" defTabSz="1219170"/>
            <a:endParaRPr sz="2133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84" name="Shape 7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71146" y="1649527"/>
            <a:ext cx="3054399" cy="25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031" y="2075443"/>
            <a:ext cx="5655524" cy="1454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6690" y="1561232"/>
            <a:ext cx="10549273" cy="64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46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677334" y="609598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chemeClr val="accent1"/>
              </a:buClr>
              <a:buSzPct val="25000"/>
            </a:pPr>
            <a:r>
              <a:rPr lang="en-US">
                <a:solidFill>
                  <a:schemeClr val="accent2"/>
                </a:solidFill>
              </a:rPr>
              <a:t>Chef is...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77333" y="1804844"/>
            <a:ext cx="14768000" cy="3561600"/>
          </a:xfrm>
          <a:prstGeom prst="rect">
            <a:avLst/>
          </a:prstGeom>
        </p:spPr>
        <p:txBody>
          <a:bodyPr lIns="121911" tIns="121911" rIns="121911" bIns="121911" anchor="t" anchorCtr="0">
            <a:noAutofit/>
          </a:bodyPr>
          <a:lstStyle/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An automation framework that enables Infrastructure as Code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robust set of tooling for testing Chef code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 large library of reusable patterns (supermarket.chef.io)</a:t>
            </a:r>
          </a:p>
          <a:p>
            <a:pPr marL="812810" indent="-406405">
              <a:spcBef>
                <a:spcPts val="0"/>
              </a:spcBef>
              <a:spcAft>
                <a:spcPts val="1778"/>
              </a:spcAft>
              <a:buFont typeface="Raleway"/>
              <a:buChar char="●"/>
            </a:pPr>
            <a:r>
              <a:rPr lang="en-US">
                <a:solidFill>
                  <a:schemeClr val="dk1"/>
                </a:solidFill>
              </a:rPr>
              <a:t>Available for Linux variants, Unix variants, and Windows, all as first class citizens.</a:t>
            </a:r>
          </a:p>
        </p:txBody>
      </p:sp>
      <p:sp>
        <p:nvSpPr>
          <p:cNvPr id="482" name="Shape 482"/>
          <p:cNvSpPr/>
          <p:nvPr/>
        </p:nvSpPr>
        <p:spPr>
          <a:xfrm>
            <a:off x="0" y="5823022"/>
            <a:ext cx="16273067" cy="33210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62533" tIns="162533" rIns="162533" bIns="162533" anchor="ctr" anchorCtr="0">
            <a:noAutofit/>
          </a:bodyPr>
          <a:lstStyle/>
          <a:p>
            <a:pPr defTabSz="1625620"/>
            <a:endParaRPr sz="2489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 txBox="1"/>
          <p:nvPr/>
        </p:nvSpPr>
        <p:spPr>
          <a:xfrm>
            <a:off x="948267" y="6432585"/>
            <a:ext cx="7450667" cy="5322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defTabSz="1625620">
              <a:buSzPct val="25000"/>
            </a:pPr>
            <a:r>
              <a:rPr lang="en-US" sz="3200"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CHEF IS INFRASTRUCTURE AS CODE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5148933" y="7291600"/>
            <a:ext cx="0" cy="136693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Shape 485"/>
          <p:cNvSpPr txBox="1"/>
          <p:nvPr/>
        </p:nvSpPr>
        <p:spPr>
          <a:xfrm>
            <a:off x="948267" y="7555600"/>
            <a:ext cx="3963200" cy="8389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1625620">
              <a:lnSpc>
                <a:spcPct val="115000"/>
              </a:lnSpc>
              <a:buSzPct val="25000"/>
            </a:pPr>
            <a:r>
              <a:rPr lang="en-US" sz="231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Programmatically provision and configure components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5657333" y="7555600"/>
            <a:ext cx="2870400" cy="8389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1625620">
              <a:lnSpc>
                <a:spcPct val="115000"/>
              </a:lnSpc>
              <a:buSzPct val="25000"/>
            </a:pPr>
            <a:r>
              <a:rPr lang="en-US" sz="231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Treat like any other code base</a:t>
            </a:r>
          </a:p>
        </p:txBody>
      </p:sp>
      <p:cxnSp>
        <p:nvCxnSpPr>
          <p:cNvPr id="487" name="Shape 487"/>
          <p:cNvCxnSpPr/>
          <p:nvPr/>
        </p:nvCxnSpPr>
        <p:spPr>
          <a:xfrm>
            <a:off x="8798578" y="7291600"/>
            <a:ext cx="0" cy="1366933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Shape 488"/>
          <p:cNvSpPr txBox="1"/>
          <p:nvPr/>
        </p:nvSpPr>
        <p:spPr>
          <a:xfrm>
            <a:off x="9273600" y="7555600"/>
            <a:ext cx="6139733" cy="8389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defTabSz="1625620">
              <a:lnSpc>
                <a:spcPct val="115000"/>
              </a:lnSpc>
              <a:buSzPct val="25000"/>
            </a:pPr>
            <a:r>
              <a:rPr lang="en-US" sz="231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Reconstruct business from code repository, data backup, and compute resources</a:t>
            </a:r>
          </a:p>
        </p:txBody>
      </p:sp>
    </p:spTree>
    <p:extLst>
      <p:ext uri="{BB962C8B-B14F-4D97-AF65-F5344CB8AC3E}">
        <p14:creationId xmlns:p14="http://schemas.microsoft.com/office/powerpoint/2010/main" val="128558216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3_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13725</TotalTime>
  <Words>1630</Words>
  <Application>Microsoft Macintosh PowerPoint</Application>
  <PresentationFormat>Custom</PresentationFormat>
  <Paragraphs>224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Consolas</vt:lpstr>
      <vt:lpstr>Courier New</vt:lpstr>
      <vt:lpstr>Gill Sans</vt:lpstr>
      <vt:lpstr>Inconsolata</vt:lpstr>
      <vt:lpstr>Noto Sans Symbols</vt:lpstr>
      <vt:lpstr>Raleway</vt:lpstr>
      <vt:lpstr>Wingdings</vt:lpstr>
      <vt:lpstr>ChefDk3.2Template</vt:lpstr>
      <vt:lpstr>3_Chef template 2017</vt:lpstr>
      <vt:lpstr>Chef template 2017</vt:lpstr>
      <vt:lpstr>1_Chef template 2017</vt:lpstr>
      <vt:lpstr>Introduction to Chef Automation</vt:lpstr>
      <vt:lpstr>Introduce Yourselves</vt:lpstr>
      <vt:lpstr>Expectations</vt:lpstr>
      <vt:lpstr>Course Objectives</vt:lpstr>
      <vt:lpstr>Agenda</vt:lpstr>
      <vt:lpstr>Chef</vt:lpstr>
      <vt:lpstr>Chef</vt:lpstr>
      <vt:lpstr>High Level Chef Architecture</vt:lpstr>
      <vt:lpstr>Chef is...</vt:lpstr>
      <vt:lpstr>The Chef DSL (domain specific language) </vt:lpstr>
      <vt:lpstr>Treated Like Any Other Codebase…</vt:lpstr>
      <vt:lpstr>Core Chef Concepts</vt:lpstr>
      <vt:lpstr>Building Blocks: What is a Resource?</vt:lpstr>
      <vt:lpstr>Building Blocks: What is a Recipe?</vt:lpstr>
      <vt:lpstr>Building Blocks: What is a Cookbook?</vt:lpstr>
      <vt:lpstr>Chef Fundamentals</vt:lpstr>
      <vt:lpstr>Chef Lab System Architecture</vt:lpstr>
      <vt:lpstr>Hands-on Legend</vt:lpstr>
      <vt:lpstr>Group Lab:  Pre-built Workstation</vt:lpstr>
      <vt:lpstr>GL: Login to the Remote Workstation</vt:lpstr>
      <vt:lpstr>Group Lab: Pre-built Workstation</vt:lpstr>
      <vt:lpstr>Getting a Workstation</vt:lpstr>
      <vt:lpstr>Handy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Anthony Rees</cp:lastModifiedBy>
  <cp:revision>1638</cp:revision>
  <cp:lastPrinted>2015-02-07T23:49:10Z</cp:lastPrinted>
  <dcterms:created xsi:type="dcterms:W3CDTF">2012-09-13T17:36:07Z</dcterms:created>
  <dcterms:modified xsi:type="dcterms:W3CDTF">2019-07-22T06:59:12Z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